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79" r:id="rId3"/>
    <p:sldId id="284" r:id="rId4"/>
    <p:sldId id="283" r:id="rId5"/>
    <p:sldId id="282" r:id="rId6"/>
    <p:sldId id="280"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F0486B-CB88-4439-BB69-A355E0EA7755}">
          <p14:sldIdLst/>
        </p14:section>
        <p14:section name="Untitled Section" id="{8CD42CD5-627D-4550-BE58-D838FC093B90}">
          <p14:sldIdLst>
            <p14:sldId id="279"/>
            <p14:sldId id="284"/>
            <p14:sldId id="283"/>
            <p14:sldId id="282"/>
            <p14:sldId id="280"/>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86" d="100"/>
          <a:sy n="86" d="100"/>
        </p:scale>
        <p:origin x="114" y="222"/>
      </p:cViewPr>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4-13T20:40:05.382"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1161-8FD7-445B-927D-7C9E1A250AAE}" type="datetimeFigureOut">
              <a:rPr lang="en-US" smtClean="0"/>
              <a:t>5/9/2018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0B7B-D2D9-49A6-846A-754EBE5BB9D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smtClean="0"/>
              <a:t>Click to edit Master title style</a:t>
            </a:r>
            <a:endParaRPr lang="en-US"/>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smtClean="0"/>
              <a:t>Click to edit Master title style</a:t>
            </a:r>
            <a:endParaRPr lang="en-US"/>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9800" y="1828800"/>
            <a:ext cx="44805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5/9/2018</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10744200" cy="5970865"/>
          </a:xfrm>
          <a:prstGeom prst="rect">
            <a:avLst/>
          </a:prstGeom>
        </p:spPr>
        <p:txBody>
          <a:bodyPr wrap="square">
            <a:spAutoFit/>
          </a:bodyPr>
          <a:lstStyle/>
          <a:p>
            <a:r>
              <a:rPr lang="en-US" sz="2800" b="1" i="1" dirty="0" smtClean="0">
                <a:solidFill>
                  <a:srgbClr val="7030A0"/>
                </a:solidFill>
              </a:rPr>
              <a:t>Best </a:t>
            </a:r>
            <a:r>
              <a:rPr lang="en-US" sz="2800" b="1" i="1" dirty="0">
                <a:solidFill>
                  <a:srgbClr val="7030A0"/>
                </a:solidFill>
              </a:rPr>
              <a:t>in Show &amp; Winners Bitch       11/13/2016</a:t>
            </a:r>
            <a:r>
              <a:rPr lang="en-US" sz="2800" b="1" i="1" dirty="0" smtClean="0">
                <a:solidFill>
                  <a:srgbClr val="7030A0"/>
                </a:solidFill>
              </a:rPr>
              <a:t> </a:t>
            </a:r>
            <a:r>
              <a:rPr lang="en-US" b="1" i="1" dirty="0">
                <a:solidFill>
                  <a:srgbClr val="7030A0"/>
                </a:solidFill>
              </a:rPr>
              <a:t>   </a:t>
            </a:r>
          </a:p>
          <a:p>
            <a:r>
              <a:rPr lang="en-US" sz="2000" b="1" i="1" dirty="0">
                <a:solidFill>
                  <a:srgbClr val="7030A0"/>
                </a:solidFill>
              </a:rPr>
              <a:t>CKCSC-USA COS, </a:t>
            </a:r>
            <a:r>
              <a:rPr lang="en-US" sz="2000" b="1" i="1" dirty="0" smtClean="0">
                <a:solidFill>
                  <a:srgbClr val="7030A0"/>
                </a:solidFill>
              </a:rPr>
              <a:t>York, PA Under </a:t>
            </a:r>
            <a:r>
              <a:rPr lang="en-US" sz="2000" b="1" i="1" dirty="0">
                <a:solidFill>
                  <a:srgbClr val="7030A0"/>
                </a:solidFill>
              </a:rPr>
              <a:t>Judge Sheena </a:t>
            </a:r>
            <a:r>
              <a:rPr lang="en-US" sz="2000" b="1" i="1" dirty="0" err="1">
                <a:solidFill>
                  <a:srgbClr val="7030A0"/>
                </a:solidFill>
              </a:rPr>
              <a:t>Maclaine</a:t>
            </a:r>
            <a:r>
              <a:rPr lang="en-US" sz="2000" b="1" i="1" dirty="0">
                <a:solidFill>
                  <a:srgbClr val="7030A0"/>
                </a:solidFill>
              </a:rPr>
              <a:t> Vella</a:t>
            </a:r>
            <a:r>
              <a:rPr lang="en-US" sz="2000" b="1" i="1" dirty="0" smtClean="0">
                <a:solidFill>
                  <a:srgbClr val="7030A0"/>
                </a:solidFill>
              </a:rPr>
              <a:t>, </a:t>
            </a:r>
            <a:r>
              <a:rPr lang="en-US" sz="2000" b="1" i="1" dirty="0">
                <a:solidFill>
                  <a:srgbClr val="7030A0"/>
                </a:solidFill>
              </a:rPr>
              <a:t>UK  </a:t>
            </a:r>
            <a:endParaRPr lang="en-US" sz="2000" b="1" i="1" dirty="0" smtClean="0">
              <a:solidFill>
                <a:srgbClr val="7030A0"/>
              </a:solidFill>
            </a:endParaRPr>
          </a:p>
          <a:p>
            <a:r>
              <a:rPr lang="en-US" i="1" dirty="0">
                <a:latin typeface="Calibri" panose="020F0502020204030204" pitchFamily="34" charset="0"/>
                <a:cs typeface="Calibri" panose="020F0502020204030204" pitchFamily="34" charset="0"/>
              </a:rPr>
              <a:t>She was “just a dream” for me – I struggled to take my eyes off her as she paraded in this quality class. Ideal size, so compact in shape yet with good reach of neck, holding her head up proud she positively strode round the ring. Super lay of shoulder and matching great hind angulation all comes together with good topline. Then there is her head – just delightful, flat top skull, ears correctly set and used to advantage. Eyes large, dark and alert to her handler. Soft, gentle cushioning under the eyes. This smartly marked </a:t>
            </a:r>
            <a:r>
              <a:rPr lang="en-US" i="1" dirty="0" err="1">
                <a:latin typeface="Calibri" panose="020F0502020204030204" pitchFamily="34" charset="0"/>
                <a:cs typeface="Calibri" panose="020F0502020204030204" pitchFamily="34" charset="0"/>
              </a:rPr>
              <a:t>tricolour</a:t>
            </a:r>
            <a:r>
              <a:rPr lang="en-US" i="1" dirty="0">
                <a:latin typeface="Calibri" panose="020F0502020204030204" pitchFamily="34" charset="0"/>
                <a:cs typeface="Calibri" panose="020F0502020204030204" pitchFamily="34" charset="0"/>
              </a:rPr>
              <a:t> with bright rich tan in all the right places put down in perfection condition she took spot today – winning </a:t>
            </a:r>
            <a:r>
              <a:rPr lang="en-US" b="1" i="1" dirty="0">
                <a:latin typeface="Calibri" panose="020F0502020204030204" pitchFamily="34" charset="0"/>
                <a:cs typeface="Calibri" panose="020F0502020204030204" pitchFamily="34" charset="0"/>
              </a:rPr>
              <a:t>WINNERS BITCH and then BEST IN SHOW, BEST BRED BY EXHIBITOR IN SHOW, BEST AMERICAN BRED IN SHOW, BEST BRED BY EXHIBITOR FROM THE MAJOR CLASSES, BEST AMERICAN BRED FROM THE MAJOR CLASSES</a:t>
            </a:r>
            <a:endParaRPr lang="en-US" b="1" i="1" dirty="0">
              <a:solidFill>
                <a:srgbClr val="7030A0"/>
              </a:solidFill>
              <a:latin typeface="Calibri" panose="020F0502020204030204" pitchFamily="34" charset="0"/>
              <a:cs typeface="Calibri" panose="020F0502020204030204" pitchFamily="34" charset="0"/>
            </a:endParaRPr>
          </a:p>
          <a:p>
            <a:r>
              <a:rPr lang="en-US" b="1" i="1" dirty="0">
                <a:solidFill>
                  <a:srgbClr val="7030A0"/>
                </a:solidFill>
              </a:rPr>
              <a:t>                        </a:t>
            </a:r>
            <a:br>
              <a:rPr lang="en-US" b="1" i="1" dirty="0">
                <a:solidFill>
                  <a:srgbClr val="7030A0"/>
                </a:solidFill>
              </a:rPr>
            </a:br>
            <a:r>
              <a:rPr lang="en-US" sz="2800" b="1" i="1" dirty="0" smtClean="0">
                <a:solidFill>
                  <a:srgbClr val="7030A0"/>
                </a:solidFill>
              </a:rPr>
              <a:t>Best of Breed</a:t>
            </a:r>
            <a:r>
              <a:rPr lang="en-US" sz="2800" b="1" i="1" dirty="0">
                <a:solidFill>
                  <a:srgbClr val="7030A0"/>
                </a:solidFill>
              </a:rPr>
              <a:t>             </a:t>
            </a:r>
            <a:r>
              <a:rPr lang="en-US" sz="2800" b="1" i="1" dirty="0" smtClean="0">
                <a:solidFill>
                  <a:srgbClr val="7030A0"/>
                </a:solidFill>
              </a:rPr>
              <a:t>                        09/10/2016 </a:t>
            </a:r>
          </a:p>
          <a:p>
            <a:r>
              <a:rPr lang="en-US" sz="2000" b="1" i="1" dirty="0">
                <a:solidFill>
                  <a:srgbClr val="7030A0"/>
                </a:solidFill>
              </a:rPr>
              <a:t>Meadowland Cavalier King Charles Spaniel Club Specialty under </a:t>
            </a:r>
            <a:r>
              <a:rPr lang="en-US" sz="2000" b="1" i="1" dirty="0" smtClean="0">
                <a:solidFill>
                  <a:srgbClr val="7030A0"/>
                </a:solidFill>
              </a:rPr>
              <a:t>Judge </a:t>
            </a:r>
            <a:r>
              <a:rPr lang="en-US" sz="2000" b="1" i="1" dirty="0">
                <a:solidFill>
                  <a:srgbClr val="7030A0"/>
                </a:solidFill>
              </a:rPr>
              <a:t>Lamont Yoder</a:t>
            </a:r>
            <a:r>
              <a:rPr lang="en-US" sz="2000" b="1" i="1" dirty="0" smtClean="0">
                <a:solidFill>
                  <a:srgbClr val="7030A0"/>
                </a:solidFill>
              </a:rPr>
              <a:t>, USA    </a:t>
            </a:r>
            <a:r>
              <a:rPr lang="en-US" sz="2000" b="1" i="1" dirty="0">
                <a:solidFill>
                  <a:srgbClr val="7030A0"/>
                </a:solidFill>
              </a:rPr>
              <a:t> </a:t>
            </a:r>
          </a:p>
          <a:p>
            <a:r>
              <a:rPr lang="en-US" sz="2800" b="1" i="1" dirty="0">
                <a:solidFill>
                  <a:srgbClr val="7030A0"/>
                </a:solidFill>
              </a:rPr>
              <a:t>                                                                </a:t>
            </a:r>
          </a:p>
          <a:p>
            <a:r>
              <a:rPr lang="en-US" sz="2800" b="1" i="1" dirty="0" smtClean="0">
                <a:solidFill>
                  <a:srgbClr val="7030A0"/>
                </a:solidFill>
              </a:rPr>
              <a:t>Reserve Winners Bitch </a:t>
            </a:r>
            <a:r>
              <a:rPr lang="en-US" sz="2800" b="1" i="1" dirty="0">
                <a:solidFill>
                  <a:srgbClr val="7030A0"/>
                </a:solidFill>
              </a:rPr>
              <a:t>              </a:t>
            </a:r>
            <a:r>
              <a:rPr lang="en-US" sz="2800" b="1" i="1" dirty="0" smtClean="0">
                <a:solidFill>
                  <a:srgbClr val="7030A0"/>
                </a:solidFill>
              </a:rPr>
              <a:t>    09/04/2016 </a:t>
            </a:r>
            <a:r>
              <a:rPr lang="en-US" sz="2800" b="1" i="1" dirty="0">
                <a:solidFill>
                  <a:srgbClr val="7030A0"/>
                </a:solidFill>
              </a:rPr>
              <a:t>                                                      </a:t>
            </a:r>
          </a:p>
          <a:p>
            <a:r>
              <a:rPr lang="en-US" sz="2000" b="1" i="1" dirty="0">
                <a:solidFill>
                  <a:srgbClr val="7030A0"/>
                </a:solidFill>
              </a:rPr>
              <a:t>CKCSC-USA </a:t>
            </a:r>
            <a:r>
              <a:rPr lang="en-US" sz="2000" b="1" i="1" dirty="0" smtClean="0">
                <a:solidFill>
                  <a:srgbClr val="7030A0"/>
                </a:solidFill>
              </a:rPr>
              <a:t>COTW, Denver, CO Under </a:t>
            </a:r>
            <a:r>
              <a:rPr lang="en-US" sz="2000" b="1" i="1" dirty="0">
                <a:solidFill>
                  <a:srgbClr val="7030A0"/>
                </a:solidFill>
              </a:rPr>
              <a:t>Judge Mandy Attwood</a:t>
            </a:r>
            <a:r>
              <a:rPr lang="en-US" sz="2000" b="1" i="1" dirty="0" smtClean="0">
                <a:solidFill>
                  <a:srgbClr val="7030A0"/>
                </a:solidFill>
              </a:rPr>
              <a:t>, </a:t>
            </a:r>
            <a:r>
              <a:rPr lang="en-US" sz="2000" b="1" i="1" dirty="0">
                <a:solidFill>
                  <a:srgbClr val="7030A0"/>
                </a:solidFill>
              </a:rPr>
              <a:t>UK </a:t>
            </a:r>
          </a:p>
          <a:p>
            <a:r>
              <a:rPr lang="en-US" sz="2800" b="1" i="1" dirty="0">
                <a:solidFill>
                  <a:srgbClr val="7030A0"/>
                </a:solidFill>
              </a:rPr>
              <a:t>                                   </a:t>
            </a:r>
            <a:endParaRPr lang="en-US" sz="2800" b="1" i="1" dirty="0" smtClean="0">
              <a:solidFill>
                <a:srgbClr val="7030A0"/>
              </a:solidFill>
            </a:endParaRPr>
          </a:p>
        </p:txBody>
      </p:sp>
    </p:spTree>
    <p:extLst>
      <p:ext uri="{BB962C8B-B14F-4D97-AF65-F5344CB8AC3E}">
        <p14:creationId xmlns:p14="http://schemas.microsoft.com/office/powerpoint/2010/main" val="407817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10744200" cy="5755422"/>
          </a:xfrm>
          <a:prstGeom prst="rect">
            <a:avLst/>
          </a:prstGeom>
        </p:spPr>
        <p:txBody>
          <a:bodyPr wrap="square">
            <a:spAutoFit/>
          </a:bodyPr>
          <a:lstStyle/>
          <a:p>
            <a:r>
              <a:rPr lang="en-US" sz="2800" b="1" i="1" dirty="0">
                <a:solidFill>
                  <a:srgbClr val="7030A0"/>
                </a:solidFill>
              </a:rPr>
              <a:t>Reserve Winners Bitch               07/02/2016 </a:t>
            </a:r>
            <a:r>
              <a:rPr lang="en-US" sz="3600" b="1" i="1" dirty="0">
                <a:solidFill>
                  <a:srgbClr val="7030A0"/>
                </a:solidFill>
              </a:rPr>
              <a:t>     </a:t>
            </a:r>
          </a:p>
          <a:p>
            <a:r>
              <a:rPr lang="en-US" sz="2000" b="1" i="1" dirty="0">
                <a:solidFill>
                  <a:srgbClr val="7030A0"/>
                </a:solidFill>
              </a:rPr>
              <a:t>CKCSC-USA COTW, Oakland, CA Under Judge Mary Ellen Arthur, USA </a:t>
            </a:r>
            <a:endParaRPr lang="en-US" sz="2000" b="1" i="1" dirty="0" smtClean="0">
              <a:solidFill>
                <a:srgbClr val="7030A0"/>
              </a:solidFill>
            </a:endParaRPr>
          </a:p>
          <a:p>
            <a:endParaRPr lang="en-US" sz="2800" dirty="0"/>
          </a:p>
          <a:p>
            <a:r>
              <a:rPr lang="en-US" sz="2800" b="1" i="1" dirty="0" smtClean="0">
                <a:solidFill>
                  <a:srgbClr val="7030A0"/>
                </a:solidFill>
              </a:rPr>
              <a:t>Reserve </a:t>
            </a:r>
            <a:r>
              <a:rPr lang="en-US" sz="2800" b="1" i="1" dirty="0">
                <a:solidFill>
                  <a:srgbClr val="7030A0"/>
                </a:solidFill>
              </a:rPr>
              <a:t>Winners Bitch              </a:t>
            </a:r>
            <a:r>
              <a:rPr lang="en-US" sz="2800" b="1" i="1" dirty="0" smtClean="0">
                <a:solidFill>
                  <a:srgbClr val="7030A0"/>
                </a:solidFill>
              </a:rPr>
              <a:t>05/15/2016 </a:t>
            </a:r>
            <a:r>
              <a:rPr lang="en-US" sz="2800" b="1" i="1" dirty="0">
                <a:solidFill>
                  <a:srgbClr val="7030A0"/>
                </a:solidFill>
              </a:rPr>
              <a:t>   </a:t>
            </a:r>
            <a:endParaRPr lang="en-US" sz="2800" b="1" i="1" dirty="0" smtClean="0">
              <a:solidFill>
                <a:srgbClr val="7030A0"/>
              </a:solidFill>
            </a:endParaRPr>
          </a:p>
          <a:p>
            <a:r>
              <a:rPr lang="en-US" sz="2000" b="1" i="1" dirty="0">
                <a:solidFill>
                  <a:srgbClr val="7030A0"/>
                </a:solidFill>
              </a:rPr>
              <a:t>CKCSC-USA </a:t>
            </a:r>
            <a:r>
              <a:rPr lang="en-US" sz="2000" b="1" i="1" dirty="0" smtClean="0">
                <a:solidFill>
                  <a:srgbClr val="7030A0"/>
                </a:solidFill>
              </a:rPr>
              <a:t>COS, Atlanta, GA Under </a:t>
            </a:r>
            <a:r>
              <a:rPr lang="en-US" sz="2000" b="1" i="1" dirty="0">
                <a:solidFill>
                  <a:srgbClr val="7030A0"/>
                </a:solidFill>
              </a:rPr>
              <a:t>Judge Carol Jenkins, UK  </a:t>
            </a:r>
            <a:endParaRPr lang="en-US" sz="2000" b="1" i="1" dirty="0" smtClean="0">
              <a:solidFill>
                <a:srgbClr val="7030A0"/>
              </a:solidFill>
            </a:endParaRPr>
          </a:p>
          <a:p>
            <a:r>
              <a:rPr lang="en-US" sz="2800" b="1" i="1" dirty="0" smtClean="0">
                <a:solidFill>
                  <a:srgbClr val="7030A0"/>
                </a:solidFill>
              </a:rPr>
              <a:t> </a:t>
            </a:r>
            <a:r>
              <a:rPr lang="en-US" sz="2800" b="1" i="1" dirty="0">
                <a:solidFill>
                  <a:srgbClr val="7030A0"/>
                </a:solidFill>
              </a:rPr>
              <a:t>                       </a:t>
            </a:r>
            <a:br>
              <a:rPr lang="en-US" sz="2800" b="1" i="1" dirty="0">
                <a:solidFill>
                  <a:srgbClr val="7030A0"/>
                </a:solidFill>
              </a:rPr>
            </a:br>
            <a:r>
              <a:rPr lang="en-US" sz="2800" b="1" i="1" dirty="0">
                <a:solidFill>
                  <a:srgbClr val="7030A0"/>
                </a:solidFill>
              </a:rPr>
              <a:t>Reserve Winners Bitch       </a:t>
            </a:r>
            <a:r>
              <a:rPr lang="en-US" sz="2800" b="1" i="1" dirty="0" smtClean="0">
                <a:solidFill>
                  <a:srgbClr val="7030A0"/>
                </a:solidFill>
              </a:rPr>
              <a:t>       05/13/2016                          </a:t>
            </a:r>
          </a:p>
          <a:p>
            <a:r>
              <a:rPr lang="en-US" sz="2000" b="1" i="1" dirty="0">
                <a:solidFill>
                  <a:srgbClr val="7030A0"/>
                </a:solidFill>
              </a:rPr>
              <a:t>CKCSC-USA </a:t>
            </a:r>
            <a:r>
              <a:rPr lang="en-US" sz="2000" b="1" i="1" dirty="0" smtClean="0">
                <a:solidFill>
                  <a:srgbClr val="7030A0"/>
                </a:solidFill>
              </a:rPr>
              <a:t>COS, Atlanta, GA Under </a:t>
            </a:r>
            <a:r>
              <a:rPr lang="en-US" sz="2000" b="1" i="1" dirty="0">
                <a:solidFill>
                  <a:srgbClr val="7030A0"/>
                </a:solidFill>
              </a:rPr>
              <a:t>Judge Marian </a:t>
            </a:r>
            <a:r>
              <a:rPr lang="en-US" sz="2000" b="1" i="1" dirty="0" err="1" smtClean="0">
                <a:solidFill>
                  <a:srgbClr val="7030A0"/>
                </a:solidFill>
              </a:rPr>
              <a:t>Mynott</a:t>
            </a:r>
            <a:r>
              <a:rPr lang="en-US" sz="2000" b="1" i="1" dirty="0">
                <a:solidFill>
                  <a:srgbClr val="7030A0"/>
                </a:solidFill>
              </a:rPr>
              <a:t>, UK </a:t>
            </a:r>
            <a:r>
              <a:rPr lang="en-US" sz="1600" b="1" i="1" dirty="0">
                <a:solidFill>
                  <a:srgbClr val="7030A0"/>
                </a:solidFill>
              </a:rPr>
              <a:t> </a:t>
            </a:r>
          </a:p>
          <a:p>
            <a:r>
              <a:rPr lang="en-US" sz="2000" b="1" i="1" dirty="0">
                <a:solidFill>
                  <a:srgbClr val="7030A0"/>
                </a:solidFill>
              </a:rPr>
              <a:t>                        </a:t>
            </a:r>
            <a:r>
              <a:rPr lang="en-US" sz="2000" b="1" i="1" dirty="0" smtClean="0">
                <a:solidFill>
                  <a:srgbClr val="7030A0"/>
                </a:solidFill>
              </a:rPr>
              <a:t> </a:t>
            </a:r>
            <a:r>
              <a:rPr lang="en-US" sz="2800" b="1" i="1" dirty="0">
                <a:solidFill>
                  <a:srgbClr val="7030A0"/>
                </a:solidFill>
              </a:rPr>
              <a:t>                                       </a:t>
            </a:r>
            <a:endParaRPr lang="en-US" sz="2800" b="1" i="1" dirty="0" smtClean="0">
              <a:solidFill>
                <a:srgbClr val="7030A0"/>
              </a:solidFill>
            </a:endParaRPr>
          </a:p>
          <a:p>
            <a:r>
              <a:rPr lang="en-US" sz="2800" b="1" i="1" dirty="0" smtClean="0">
                <a:solidFill>
                  <a:srgbClr val="7030A0"/>
                </a:solidFill>
              </a:rPr>
              <a:t>Best </a:t>
            </a:r>
            <a:r>
              <a:rPr lang="en-US" sz="2800" b="1" i="1" dirty="0">
                <a:solidFill>
                  <a:srgbClr val="7030A0"/>
                </a:solidFill>
              </a:rPr>
              <a:t>of Opposite Sex             </a:t>
            </a:r>
            <a:r>
              <a:rPr lang="en-US" sz="2800" b="1" i="1" dirty="0" smtClean="0">
                <a:solidFill>
                  <a:srgbClr val="7030A0"/>
                </a:solidFill>
              </a:rPr>
              <a:t>    05/05/2016 </a:t>
            </a:r>
            <a:r>
              <a:rPr lang="en-US" sz="2800" b="1" i="1" dirty="0">
                <a:solidFill>
                  <a:srgbClr val="7030A0"/>
                </a:solidFill>
              </a:rPr>
              <a:t>    </a:t>
            </a:r>
            <a:r>
              <a:rPr lang="en-US" sz="2800" b="1" i="1" dirty="0" smtClean="0">
                <a:solidFill>
                  <a:srgbClr val="7030A0"/>
                </a:solidFill>
              </a:rPr>
              <a:t>                             </a:t>
            </a:r>
            <a:r>
              <a:rPr lang="en-US" sz="2800" b="1" i="1" dirty="0">
                <a:solidFill>
                  <a:srgbClr val="7030A0"/>
                </a:solidFill>
              </a:rPr>
              <a:t>                     </a:t>
            </a:r>
            <a:endParaRPr lang="en-US" sz="2800" b="1" i="1" dirty="0" smtClean="0">
              <a:solidFill>
                <a:srgbClr val="7030A0"/>
              </a:solidFill>
            </a:endParaRPr>
          </a:p>
          <a:p>
            <a:r>
              <a:rPr lang="en-US" sz="2000" b="1" i="1" dirty="0" smtClean="0">
                <a:solidFill>
                  <a:srgbClr val="7030A0"/>
                </a:solidFill>
              </a:rPr>
              <a:t>ACKCSC National, </a:t>
            </a:r>
            <a:r>
              <a:rPr lang="en-US" sz="2000" b="1" i="1" dirty="0">
                <a:solidFill>
                  <a:srgbClr val="7030A0"/>
                </a:solidFill>
              </a:rPr>
              <a:t>Norman, </a:t>
            </a:r>
            <a:r>
              <a:rPr lang="en-US" sz="2000" b="1" i="1" dirty="0" smtClean="0">
                <a:solidFill>
                  <a:srgbClr val="7030A0"/>
                </a:solidFill>
              </a:rPr>
              <a:t>Oklahoma Under </a:t>
            </a:r>
            <a:r>
              <a:rPr lang="en-US" sz="2000" b="1" i="1" dirty="0">
                <a:solidFill>
                  <a:srgbClr val="7030A0"/>
                </a:solidFill>
              </a:rPr>
              <a:t>Judge Bryan </a:t>
            </a:r>
            <a:r>
              <a:rPr lang="en-US" sz="2000" b="1" i="1" dirty="0" err="1">
                <a:solidFill>
                  <a:srgbClr val="7030A0"/>
                </a:solidFill>
              </a:rPr>
              <a:t>Claydon</a:t>
            </a:r>
            <a:r>
              <a:rPr lang="en-US" sz="2000" b="1" i="1" dirty="0">
                <a:solidFill>
                  <a:srgbClr val="7030A0"/>
                </a:solidFill>
              </a:rPr>
              <a:t>, UK </a:t>
            </a:r>
            <a:endParaRPr lang="en-US" sz="2000" b="1" i="1" dirty="0" smtClean="0">
              <a:solidFill>
                <a:srgbClr val="7030A0"/>
              </a:solidFill>
            </a:endParaRPr>
          </a:p>
          <a:p>
            <a:r>
              <a:rPr lang="en-US" sz="2800" b="1" i="1" dirty="0" smtClean="0">
                <a:solidFill>
                  <a:srgbClr val="7030A0"/>
                </a:solidFill>
              </a:rPr>
              <a:t> </a:t>
            </a:r>
            <a:r>
              <a:rPr lang="en-US" sz="2800" b="1" i="1" dirty="0">
                <a:solidFill>
                  <a:srgbClr val="7030A0"/>
                </a:solidFill>
              </a:rPr>
              <a:t>                                  </a:t>
            </a:r>
            <a:br>
              <a:rPr lang="en-US" sz="2800" b="1" i="1" dirty="0">
                <a:solidFill>
                  <a:srgbClr val="7030A0"/>
                </a:solidFill>
              </a:rPr>
            </a:br>
            <a:r>
              <a:rPr lang="en-US" sz="2800" b="1" i="1" dirty="0">
                <a:solidFill>
                  <a:srgbClr val="7030A0"/>
                </a:solidFill>
              </a:rPr>
              <a:t>Award of Merit                     </a:t>
            </a:r>
            <a:r>
              <a:rPr lang="en-US" sz="2800" b="1" i="1" dirty="0" smtClean="0">
                <a:solidFill>
                  <a:srgbClr val="7030A0"/>
                </a:solidFill>
              </a:rPr>
              <a:t>     04/09/2016 </a:t>
            </a:r>
            <a:r>
              <a:rPr lang="en-US" sz="2800" b="1" i="1" dirty="0">
                <a:solidFill>
                  <a:srgbClr val="7030A0"/>
                </a:solidFill>
              </a:rPr>
              <a:t>     </a:t>
            </a:r>
          </a:p>
          <a:p>
            <a:r>
              <a:rPr lang="en-US" sz="2000" b="1" i="1" dirty="0" smtClean="0">
                <a:solidFill>
                  <a:srgbClr val="7030A0"/>
                </a:solidFill>
              </a:rPr>
              <a:t>CKCSC-USA CMW, </a:t>
            </a:r>
            <a:r>
              <a:rPr lang="en-US" sz="2000" b="1" i="1" dirty="0">
                <a:solidFill>
                  <a:srgbClr val="7030A0"/>
                </a:solidFill>
              </a:rPr>
              <a:t>Bloomingdale, Illinois </a:t>
            </a:r>
            <a:r>
              <a:rPr lang="en-US" sz="2000" b="1" i="1" dirty="0" smtClean="0">
                <a:solidFill>
                  <a:srgbClr val="7030A0"/>
                </a:solidFill>
              </a:rPr>
              <a:t>Under </a:t>
            </a:r>
            <a:r>
              <a:rPr lang="en-US" sz="2000" b="1" i="1" dirty="0">
                <a:solidFill>
                  <a:srgbClr val="7030A0"/>
                </a:solidFill>
              </a:rPr>
              <a:t>Judge </a:t>
            </a:r>
            <a:r>
              <a:rPr lang="en-US" sz="2000" b="1" i="1" dirty="0" err="1">
                <a:solidFill>
                  <a:srgbClr val="7030A0"/>
                </a:solidFill>
              </a:rPr>
              <a:t>Robbi</a:t>
            </a:r>
            <a:r>
              <a:rPr lang="en-US" sz="2000" b="1" i="1" dirty="0">
                <a:solidFill>
                  <a:srgbClr val="7030A0"/>
                </a:solidFill>
              </a:rPr>
              <a:t> </a:t>
            </a:r>
            <a:r>
              <a:rPr lang="en-US" sz="2000" b="1" i="1" dirty="0" smtClean="0">
                <a:solidFill>
                  <a:srgbClr val="7030A0"/>
                </a:solidFill>
              </a:rPr>
              <a:t>Jones, </a:t>
            </a:r>
            <a:r>
              <a:rPr lang="en-US" sz="2000" b="1" i="1" dirty="0">
                <a:solidFill>
                  <a:srgbClr val="7030A0"/>
                </a:solidFill>
              </a:rPr>
              <a:t>USA</a:t>
            </a:r>
            <a:r>
              <a:rPr lang="en-US" sz="2000" b="1" i="1" dirty="0" smtClean="0">
                <a:solidFill>
                  <a:srgbClr val="7030A0"/>
                </a:solidFill>
              </a:rPr>
              <a:t> </a:t>
            </a:r>
            <a:r>
              <a:rPr lang="en-US" sz="2000" b="1" i="1" dirty="0">
                <a:solidFill>
                  <a:srgbClr val="7030A0"/>
                </a:solidFill>
              </a:rPr>
              <a:t>  </a:t>
            </a:r>
            <a:r>
              <a:rPr lang="en-US" sz="2800" b="1" i="1" dirty="0">
                <a:solidFill>
                  <a:srgbClr val="7030A0"/>
                </a:solidFill>
              </a:rPr>
              <a:t>       </a:t>
            </a:r>
            <a:r>
              <a:rPr lang="en-US" dirty="0">
                <a:solidFill>
                  <a:srgbClr val="7030A0"/>
                </a:solidFill>
              </a:rPr>
              <a:t>              </a:t>
            </a:r>
          </a:p>
        </p:txBody>
      </p:sp>
    </p:spTree>
    <p:extLst>
      <p:ext uri="{BB962C8B-B14F-4D97-AF65-F5344CB8AC3E}">
        <p14:creationId xmlns:p14="http://schemas.microsoft.com/office/powerpoint/2010/main" val="152680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10439400" cy="5646956"/>
          </a:xfrm>
          <a:prstGeom prst="rect">
            <a:avLst/>
          </a:prstGeom>
        </p:spPr>
        <p:txBody>
          <a:bodyPr wrap="square">
            <a:spAutoFit/>
          </a:bodyPr>
          <a:lstStyle/>
          <a:p>
            <a:r>
              <a:rPr lang="en-US" sz="2800" b="1" i="1" dirty="0" smtClean="0">
                <a:solidFill>
                  <a:srgbClr val="7030A0"/>
                </a:solidFill>
              </a:rPr>
              <a:t>Best in Show &amp; Winners </a:t>
            </a:r>
            <a:r>
              <a:rPr lang="en-US" sz="2800" b="1" i="1" dirty="0">
                <a:solidFill>
                  <a:srgbClr val="7030A0"/>
                </a:solidFill>
              </a:rPr>
              <a:t>Bitch              </a:t>
            </a:r>
            <a:r>
              <a:rPr lang="en-US" sz="2800" b="1" i="1" dirty="0" smtClean="0">
                <a:solidFill>
                  <a:srgbClr val="7030A0"/>
                </a:solidFill>
              </a:rPr>
              <a:t>02/28/2016</a:t>
            </a:r>
          </a:p>
          <a:p>
            <a:r>
              <a:rPr lang="en-US" sz="2000" b="1" i="1" dirty="0">
                <a:solidFill>
                  <a:srgbClr val="7030A0"/>
                </a:solidFill>
              </a:rPr>
              <a:t>CKCSC-USA </a:t>
            </a:r>
            <a:r>
              <a:rPr lang="en-US" sz="2000" b="1" i="1" dirty="0" smtClean="0">
                <a:solidFill>
                  <a:srgbClr val="7030A0"/>
                </a:solidFill>
              </a:rPr>
              <a:t>CMW, </a:t>
            </a:r>
            <a:r>
              <a:rPr lang="en-US" sz="2000" b="1" i="1" dirty="0">
                <a:solidFill>
                  <a:srgbClr val="7030A0"/>
                </a:solidFill>
              </a:rPr>
              <a:t>Dallas, Texas </a:t>
            </a:r>
            <a:r>
              <a:rPr lang="en-US" sz="2000" b="1" i="1" dirty="0" smtClean="0">
                <a:solidFill>
                  <a:srgbClr val="7030A0"/>
                </a:solidFill>
              </a:rPr>
              <a:t>Under </a:t>
            </a:r>
            <a:r>
              <a:rPr lang="en-US" sz="2000" b="1" i="1" dirty="0">
                <a:solidFill>
                  <a:srgbClr val="7030A0"/>
                </a:solidFill>
              </a:rPr>
              <a:t>Judge Marilyn </a:t>
            </a:r>
            <a:r>
              <a:rPr lang="en-US" sz="2000" b="1" i="1" dirty="0" err="1" smtClean="0">
                <a:solidFill>
                  <a:srgbClr val="7030A0"/>
                </a:solidFill>
              </a:rPr>
              <a:t>Claydon</a:t>
            </a:r>
            <a:r>
              <a:rPr lang="en-US" sz="2000" b="1" i="1" dirty="0" smtClean="0">
                <a:solidFill>
                  <a:srgbClr val="7030A0"/>
                </a:solidFill>
              </a:rPr>
              <a:t>, UK</a:t>
            </a:r>
          </a:p>
          <a:p>
            <a:r>
              <a:rPr lang="en-US" i="1" dirty="0">
                <a:latin typeface="Calibri" panose="020F0502020204030204" pitchFamily="34" charset="0"/>
                <a:cs typeface="Calibri" panose="020F0502020204030204" pitchFamily="34" charset="0"/>
              </a:rPr>
              <a:t>Fabulous </a:t>
            </a:r>
            <a:r>
              <a:rPr lang="en-US" i="1" dirty="0" err="1">
                <a:latin typeface="Calibri" panose="020F0502020204030204" pitchFamily="34" charset="0"/>
                <a:cs typeface="Calibri" panose="020F0502020204030204" pitchFamily="34" charset="0"/>
              </a:rPr>
              <a:t>tricolour</a:t>
            </a:r>
            <a:r>
              <a:rPr lang="en-US" i="1" dirty="0">
                <a:latin typeface="Calibri" panose="020F0502020204030204" pitchFamily="34" charset="0"/>
                <a:cs typeface="Calibri" panose="020F0502020204030204" pitchFamily="34" charset="0"/>
              </a:rPr>
              <a:t> in lovely coat and condition, super shape and size, gorgeous feminine head with large dark eyes and gentle expression, rich tan markings, looked so good in profile, lovely body and bone, went round the ring like a star, never stopped showing, was pleased to award her </a:t>
            </a:r>
            <a:r>
              <a:rPr lang="en-US" b="1" i="1" dirty="0">
                <a:latin typeface="Calibri" panose="020F0502020204030204" pitchFamily="34" charset="0"/>
                <a:cs typeface="Calibri" panose="020F0502020204030204" pitchFamily="34" charset="0"/>
              </a:rPr>
              <a:t>BEST IN SHOW, WINNERS BITCH, BEST BRED BY EXHIBITOR IN SHOW, BEST AMERICAN BRED IN SHOW, BEST TRICOLOUR IN SHOW</a:t>
            </a:r>
            <a:endParaRPr lang="en-US" b="1" i="1" dirty="0" smtClean="0">
              <a:solidFill>
                <a:srgbClr val="7030A0"/>
              </a:solidFill>
              <a:latin typeface="Calibri" panose="020F0502020204030204" pitchFamily="34" charset="0"/>
              <a:cs typeface="Calibri" panose="020F0502020204030204" pitchFamily="34" charset="0"/>
            </a:endParaRPr>
          </a:p>
          <a:p>
            <a:endParaRPr lang="en-US" sz="2800" b="1" i="1" dirty="0" smtClean="0">
              <a:solidFill>
                <a:srgbClr val="7030A0"/>
              </a:solidFill>
            </a:endParaRPr>
          </a:p>
          <a:p>
            <a:r>
              <a:rPr lang="en-US" sz="2800" b="1" i="1" dirty="0" smtClean="0">
                <a:solidFill>
                  <a:srgbClr val="7030A0"/>
                </a:solidFill>
              </a:rPr>
              <a:t>Reserve </a:t>
            </a:r>
            <a:r>
              <a:rPr lang="en-US" sz="2800" b="1" i="1" dirty="0">
                <a:solidFill>
                  <a:srgbClr val="7030A0"/>
                </a:solidFill>
              </a:rPr>
              <a:t>Winners Bitch              </a:t>
            </a:r>
            <a:r>
              <a:rPr lang="en-US" sz="2800" b="1" i="1" dirty="0" smtClean="0">
                <a:solidFill>
                  <a:srgbClr val="7030A0"/>
                </a:solidFill>
              </a:rPr>
              <a:t>              01/18/2016 </a:t>
            </a:r>
            <a:r>
              <a:rPr lang="en-US" sz="2800" b="1" i="1" dirty="0">
                <a:solidFill>
                  <a:srgbClr val="7030A0"/>
                </a:solidFill>
              </a:rPr>
              <a:t>     </a:t>
            </a:r>
            <a:endParaRPr lang="en-US" sz="2800" b="1" i="1" dirty="0" smtClean="0">
              <a:solidFill>
                <a:srgbClr val="7030A0"/>
              </a:solidFill>
            </a:endParaRPr>
          </a:p>
          <a:p>
            <a:r>
              <a:rPr lang="en-US" sz="2000" b="1" i="1" dirty="0">
                <a:solidFill>
                  <a:srgbClr val="7030A0"/>
                </a:solidFill>
              </a:rPr>
              <a:t>CKCSC-USA COTW, Carmel</a:t>
            </a:r>
            <a:r>
              <a:rPr lang="en-US" sz="2000" b="1" i="1" dirty="0" smtClean="0">
                <a:solidFill>
                  <a:srgbClr val="7030A0"/>
                </a:solidFill>
              </a:rPr>
              <a:t>, </a:t>
            </a:r>
            <a:r>
              <a:rPr lang="en-US" sz="2000" b="1" i="1" dirty="0">
                <a:solidFill>
                  <a:srgbClr val="7030A0"/>
                </a:solidFill>
              </a:rPr>
              <a:t>CA Under Judge Sean Martin</a:t>
            </a:r>
            <a:r>
              <a:rPr lang="en-US" sz="2000" b="1" i="1" dirty="0" smtClean="0">
                <a:solidFill>
                  <a:srgbClr val="7030A0"/>
                </a:solidFill>
              </a:rPr>
              <a:t>, IRE </a:t>
            </a:r>
            <a:r>
              <a:rPr lang="en-US" sz="2800" b="1" i="1" dirty="0">
                <a:solidFill>
                  <a:srgbClr val="7030A0"/>
                </a:solidFill>
              </a:rPr>
              <a:t> </a:t>
            </a:r>
            <a:endParaRPr lang="en-US" sz="2800" b="1" i="1" dirty="0" smtClean="0">
              <a:solidFill>
                <a:srgbClr val="7030A0"/>
              </a:solidFill>
            </a:endParaRPr>
          </a:p>
          <a:p>
            <a:r>
              <a:rPr lang="en-US" sz="2800" b="1" i="1" dirty="0" smtClean="0">
                <a:solidFill>
                  <a:srgbClr val="7030A0"/>
                </a:solidFill>
              </a:rPr>
              <a:t> </a:t>
            </a:r>
            <a:r>
              <a:rPr lang="en-US" sz="2800" b="1" i="1" dirty="0">
                <a:solidFill>
                  <a:srgbClr val="7030A0"/>
                </a:solidFill>
              </a:rPr>
              <a:t>                                         </a:t>
            </a:r>
            <a:br>
              <a:rPr lang="en-US" sz="2800" b="1" i="1" dirty="0">
                <a:solidFill>
                  <a:srgbClr val="7030A0"/>
                </a:solidFill>
              </a:rPr>
            </a:br>
            <a:r>
              <a:rPr lang="en-US" sz="2800" b="1" i="1" dirty="0">
                <a:solidFill>
                  <a:srgbClr val="7030A0"/>
                </a:solidFill>
              </a:rPr>
              <a:t>Reserve Winners Bitch                  </a:t>
            </a:r>
            <a:r>
              <a:rPr lang="en-US" sz="2800" b="1" i="1" dirty="0" smtClean="0">
                <a:solidFill>
                  <a:srgbClr val="7030A0"/>
                </a:solidFill>
              </a:rPr>
              <a:t>          01/17/2016 </a:t>
            </a:r>
            <a:r>
              <a:rPr lang="en-US" sz="2800" b="1" i="1" dirty="0">
                <a:solidFill>
                  <a:srgbClr val="7030A0"/>
                </a:solidFill>
              </a:rPr>
              <a:t>   </a:t>
            </a:r>
            <a:endParaRPr lang="en-US" sz="2800" b="1" i="1" dirty="0" smtClean="0">
              <a:solidFill>
                <a:srgbClr val="7030A0"/>
              </a:solidFill>
            </a:endParaRPr>
          </a:p>
          <a:p>
            <a:r>
              <a:rPr lang="en-US" sz="2000" b="1" i="1" dirty="0">
                <a:solidFill>
                  <a:srgbClr val="7030A0"/>
                </a:solidFill>
              </a:rPr>
              <a:t>CKCSC-USA COTW, Carmel</a:t>
            </a:r>
            <a:r>
              <a:rPr lang="en-US" sz="2000" b="1" i="1" dirty="0" smtClean="0">
                <a:solidFill>
                  <a:srgbClr val="7030A0"/>
                </a:solidFill>
              </a:rPr>
              <a:t>, </a:t>
            </a:r>
            <a:r>
              <a:rPr lang="en-US" sz="2000" b="1" i="1" dirty="0">
                <a:solidFill>
                  <a:srgbClr val="7030A0"/>
                </a:solidFill>
              </a:rPr>
              <a:t>CA Under Judge Barbara Grimm Curley, USA </a:t>
            </a:r>
            <a:r>
              <a:rPr lang="en-US" sz="2000" b="1" i="1" dirty="0" smtClean="0">
                <a:solidFill>
                  <a:srgbClr val="7030A0"/>
                </a:solidFill>
              </a:rPr>
              <a:t> </a:t>
            </a:r>
            <a:r>
              <a:rPr lang="en-US" sz="2000" b="1" i="1" dirty="0">
                <a:solidFill>
                  <a:srgbClr val="7030A0"/>
                </a:solidFill>
              </a:rPr>
              <a:t> </a:t>
            </a:r>
            <a:endParaRPr lang="en-US" sz="2000" b="1" i="1" dirty="0" smtClean="0">
              <a:solidFill>
                <a:srgbClr val="7030A0"/>
              </a:solidFill>
            </a:endParaRPr>
          </a:p>
          <a:p>
            <a:r>
              <a:rPr lang="en-US" sz="2800" b="1" i="1" dirty="0" smtClean="0">
                <a:solidFill>
                  <a:srgbClr val="7030A0"/>
                </a:solidFill>
              </a:rPr>
              <a:t> </a:t>
            </a:r>
            <a:r>
              <a:rPr lang="en-US" sz="2800" b="1" i="1" dirty="0">
                <a:solidFill>
                  <a:srgbClr val="7030A0"/>
                </a:solidFill>
              </a:rPr>
              <a:t>                                             </a:t>
            </a:r>
            <a:br>
              <a:rPr lang="en-US" sz="2800" b="1" i="1" dirty="0">
                <a:solidFill>
                  <a:srgbClr val="7030A0"/>
                </a:solidFill>
              </a:rPr>
            </a:br>
            <a:r>
              <a:rPr lang="en-US" sz="2800" b="1" i="1" dirty="0">
                <a:solidFill>
                  <a:srgbClr val="7030A0"/>
                </a:solidFill>
              </a:rPr>
              <a:t>Reserve Winners Bitch                            </a:t>
            </a:r>
            <a:r>
              <a:rPr lang="en-US" sz="2800" b="1" i="1" dirty="0" smtClean="0">
                <a:solidFill>
                  <a:srgbClr val="7030A0"/>
                </a:solidFill>
              </a:rPr>
              <a:t>01/16/2016</a:t>
            </a:r>
            <a:r>
              <a:rPr lang="en-US" sz="2800" b="1" i="1" dirty="0">
                <a:solidFill>
                  <a:srgbClr val="7030A0"/>
                </a:solidFill>
              </a:rPr>
              <a:t/>
            </a:r>
            <a:br>
              <a:rPr lang="en-US" sz="2800" b="1" i="1" dirty="0">
                <a:solidFill>
                  <a:srgbClr val="7030A0"/>
                </a:solidFill>
              </a:rPr>
            </a:br>
            <a:r>
              <a:rPr lang="en-US" sz="2000" b="1" i="1" dirty="0">
                <a:solidFill>
                  <a:srgbClr val="7030A0"/>
                </a:solidFill>
              </a:rPr>
              <a:t>CKCSC-USA </a:t>
            </a:r>
            <a:r>
              <a:rPr lang="en-US" sz="2000" b="1" i="1" dirty="0" smtClean="0">
                <a:solidFill>
                  <a:srgbClr val="7030A0"/>
                </a:solidFill>
              </a:rPr>
              <a:t>COTW, </a:t>
            </a:r>
            <a:r>
              <a:rPr lang="en-US" sz="2000" b="1" i="1" dirty="0">
                <a:solidFill>
                  <a:srgbClr val="7030A0"/>
                </a:solidFill>
              </a:rPr>
              <a:t>Carmel</a:t>
            </a:r>
            <a:r>
              <a:rPr lang="en-US" sz="2000" b="1" i="1" dirty="0" smtClean="0">
                <a:solidFill>
                  <a:srgbClr val="7030A0"/>
                </a:solidFill>
              </a:rPr>
              <a:t>, CA Under </a:t>
            </a:r>
            <a:r>
              <a:rPr lang="en-US" sz="2000" b="1" i="1" dirty="0">
                <a:solidFill>
                  <a:srgbClr val="7030A0"/>
                </a:solidFill>
              </a:rPr>
              <a:t>Judge Rob </a:t>
            </a:r>
            <a:r>
              <a:rPr lang="en-US" sz="2000" b="1" i="1" dirty="0" err="1">
                <a:solidFill>
                  <a:srgbClr val="7030A0"/>
                </a:solidFill>
              </a:rPr>
              <a:t>Sansom</a:t>
            </a:r>
            <a:r>
              <a:rPr lang="en-US" sz="2000" b="1" i="1" dirty="0" smtClean="0">
                <a:solidFill>
                  <a:srgbClr val="7030A0"/>
                </a:solidFill>
              </a:rPr>
              <a:t>, </a:t>
            </a:r>
            <a:r>
              <a:rPr lang="en-US" sz="2000" b="1" i="1" dirty="0">
                <a:solidFill>
                  <a:srgbClr val="7030A0"/>
                </a:solidFill>
              </a:rPr>
              <a:t>UK</a:t>
            </a:r>
          </a:p>
        </p:txBody>
      </p:sp>
    </p:spTree>
    <p:extLst>
      <p:ext uri="{BB962C8B-B14F-4D97-AF65-F5344CB8AC3E}">
        <p14:creationId xmlns:p14="http://schemas.microsoft.com/office/powerpoint/2010/main" val="38607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10363200" cy="5539978"/>
          </a:xfrm>
          <a:prstGeom prst="rect">
            <a:avLst/>
          </a:prstGeom>
        </p:spPr>
        <p:txBody>
          <a:bodyPr wrap="square">
            <a:spAutoFit/>
          </a:bodyPr>
          <a:lstStyle/>
          <a:p>
            <a:r>
              <a:rPr lang="en-US" sz="2800" b="1" i="1" dirty="0">
                <a:solidFill>
                  <a:srgbClr val="7030A0"/>
                </a:solidFill>
              </a:rPr>
              <a:t>Reserve Best in Show &amp; Winners Bitch      </a:t>
            </a:r>
            <a:r>
              <a:rPr lang="en-US" sz="2800" b="1" i="1" dirty="0" smtClean="0">
                <a:solidFill>
                  <a:srgbClr val="7030A0"/>
                </a:solidFill>
              </a:rPr>
              <a:t>11/13/2015</a:t>
            </a:r>
          </a:p>
          <a:p>
            <a:r>
              <a:rPr lang="en-US" sz="2000" b="1" i="1" dirty="0" smtClean="0">
                <a:solidFill>
                  <a:srgbClr val="7030A0"/>
                </a:solidFill>
              </a:rPr>
              <a:t>CKCSC-USA CNE, York, PA </a:t>
            </a:r>
            <a:r>
              <a:rPr lang="en-US" sz="2000" b="1" i="1" dirty="0">
                <a:solidFill>
                  <a:srgbClr val="7030A0"/>
                </a:solidFill>
              </a:rPr>
              <a:t>Under Judge Pam </a:t>
            </a:r>
            <a:r>
              <a:rPr lang="en-US" sz="2000" b="1" i="1" dirty="0" smtClean="0">
                <a:solidFill>
                  <a:srgbClr val="7030A0"/>
                </a:solidFill>
              </a:rPr>
              <a:t>Lewis </a:t>
            </a:r>
            <a:r>
              <a:rPr lang="en-US" sz="2000" b="1" i="1" dirty="0">
                <a:solidFill>
                  <a:srgbClr val="7030A0"/>
                </a:solidFill>
              </a:rPr>
              <a:t>, </a:t>
            </a:r>
            <a:r>
              <a:rPr lang="en-US" sz="2000" b="1" i="1" dirty="0" smtClean="0">
                <a:solidFill>
                  <a:srgbClr val="7030A0"/>
                </a:solidFill>
              </a:rPr>
              <a:t>UK </a:t>
            </a:r>
          </a:p>
          <a:p>
            <a:r>
              <a:rPr lang="en-US" i="1" dirty="0" smtClean="0">
                <a:latin typeface="Calibri" panose="020F0502020204030204" pitchFamily="34" charset="0"/>
                <a:cs typeface="Calibri" panose="020F0502020204030204" pitchFamily="34" charset="0"/>
              </a:rPr>
              <a:t>I </a:t>
            </a:r>
            <a:r>
              <a:rPr lang="en-US" i="1" dirty="0">
                <a:latin typeface="Calibri" panose="020F0502020204030204" pitchFamily="34" charset="0"/>
                <a:cs typeface="Calibri" panose="020F0502020204030204" pitchFamily="34" charset="0"/>
              </a:rPr>
              <a:t>think most people in the breed would agree with me in saying a </a:t>
            </a:r>
            <a:r>
              <a:rPr lang="en-US" i="1" dirty="0" err="1">
                <a:latin typeface="Calibri" panose="020F0502020204030204" pitchFamily="34" charset="0"/>
                <a:cs typeface="Calibri" panose="020F0502020204030204" pitchFamily="34" charset="0"/>
              </a:rPr>
              <a:t>tricolour</a:t>
            </a:r>
            <a:r>
              <a:rPr lang="en-US" i="1" dirty="0">
                <a:latin typeface="Calibri" panose="020F0502020204030204" pitchFamily="34" charset="0"/>
                <a:cs typeface="Calibri" panose="020F0502020204030204" pitchFamily="34" charset="0"/>
              </a:rPr>
              <a:t> is the hardest </a:t>
            </a:r>
            <a:r>
              <a:rPr lang="en-US" i="1" dirty="0" err="1">
                <a:latin typeface="Calibri" panose="020F0502020204030204" pitchFamily="34" charset="0"/>
                <a:cs typeface="Calibri" panose="020F0502020204030204" pitchFamily="34" charset="0"/>
              </a:rPr>
              <a:t>colour</a:t>
            </a:r>
            <a:r>
              <a:rPr lang="en-US" i="1" dirty="0">
                <a:latin typeface="Calibri" panose="020F0502020204030204" pitchFamily="34" charset="0"/>
                <a:cs typeface="Calibri" panose="020F0502020204030204" pitchFamily="34" charset="0"/>
              </a:rPr>
              <a:t> to get right, for me this tri almost had it all. She is a beautiful ultra-feminine bitch, so full of breed type, her head is what I look for in a bitch, she has a dark eyes, soft gentle expression with a well cushioned face, lovely long ears framing her exquisite head, good reach of neck and bone, liked her shape and size, moved well. I could have taken her home. </a:t>
            </a:r>
            <a:r>
              <a:rPr lang="en-US" b="1" i="1" dirty="0">
                <a:latin typeface="Calibri" panose="020F0502020204030204" pitchFamily="34" charset="0"/>
                <a:cs typeface="Calibri" panose="020F0502020204030204" pitchFamily="34" charset="0"/>
              </a:rPr>
              <a:t>Winners Bitch, Reserve Best in Show, Best of Opposite Sex, Best Tricolor in Show, </a:t>
            </a:r>
            <a:r>
              <a:rPr lang="en-US" b="1" i="1" dirty="0" smtClean="0">
                <a:latin typeface="Calibri" panose="020F0502020204030204" pitchFamily="34" charset="0"/>
                <a:cs typeface="Calibri" panose="020F0502020204030204" pitchFamily="34" charset="0"/>
              </a:rPr>
              <a:t>Best Bred By </a:t>
            </a:r>
            <a:r>
              <a:rPr lang="en-US" b="1" i="1" dirty="0">
                <a:latin typeface="Calibri" panose="020F0502020204030204" pitchFamily="34" charset="0"/>
                <a:cs typeface="Calibri" panose="020F0502020204030204" pitchFamily="34" charset="0"/>
              </a:rPr>
              <a:t>Exhibitor in Show, Best American </a:t>
            </a:r>
            <a:r>
              <a:rPr lang="en-US" b="1" i="1" dirty="0" smtClean="0">
                <a:latin typeface="Calibri" panose="020F0502020204030204" pitchFamily="34" charset="0"/>
                <a:cs typeface="Calibri" panose="020F0502020204030204" pitchFamily="34" charset="0"/>
              </a:rPr>
              <a:t>Bred Bitch</a:t>
            </a:r>
            <a:r>
              <a:rPr lang="en-US" sz="1600" b="1" i="1" dirty="0">
                <a:solidFill>
                  <a:srgbClr val="7030A0"/>
                </a:solidFill>
                <a:latin typeface="Calibri" panose="020F0502020204030204" pitchFamily="34" charset="0"/>
                <a:cs typeface="Calibri" panose="020F0502020204030204" pitchFamily="34" charset="0"/>
              </a:rPr>
              <a:t>     </a:t>
            </a:r>
            <a:r>
              <a:rPr lang="en-US" sz="1600" b="1" i="1" dirty="0">
                <a:solidFill>
                  <a:srgbClr val="7030A0"/>
                </a:solidFill>
              </a:rPr>
              <a:t>        </a:t>
            </a:r>
            <a:r>
              <a:rPr lang="en-US" sz="2800" b="1" i="1" dirty="0">
                <a:solidFill>
                  <a:srgbClr val="7030A0"/>
                </a:solidFill>
              </a:rPr>
              <a:t>                                             </a:t>
            </a:r>
            <a:br>
              <a:rPr lang="en-US" sz="2800" b="1" i="1" dirty="0">
                <a:solidFill>
                  <a:srgbClr val="7030A0"/>
                </a:solidFill>
              </a:rPr>
            </a:br>
            <a:r>
              <a:rPr lang="en-US" sz="2800" b="1" i="1" dirty="0">
                <a:solidFill>
                  <a:srgbClr val="7030A0"/>
                </a:solidFill>
              </a:rPr>
              <a:t> </a:t>
            </a:r>
            <a:endParaRPr lang="en-US" sz="2800" b="1" i="1" dirty="0" smtClean="0">
              <a:solidFill>
                <a:srgbClr val="7030A0"/>
              </a:solidFill>
            </a:endParaRPr>
          </a:p>
          <a:p>
            <a:r>
              <a:rPr lang="en-US" sz="2800" b="1" i="1" dirty="0" smtClean="0">
                <a:solidFill>
                  <a:srgbClr val="7030A0"/>
                </a:solidFill>
              </a:rPr>
              <a:t>Best </a:t>
            </a:r>
            <a:r>
              <a:rPr lang="en-US" sz="2800" b="1" i="1" dirty="0">
                <a:solidFill>
                  <a:srgbClr val="7030A0"/>
                </a:solidFill>
              </a:rPr>
              <a:t>of Winners               </a:t>
            </a:r>
            <a:r>
              <a:rPr lang="en-US" sz="2800" b="1" i="1" dirty="0" smtClean="0">
                <a:solidFill>
                  <a:srgbClr val="7030A0"/>
                </a:solidFill>
              </a:rPr>
              <a:t>        10/18/2015 </a:t>
            </a:r>
            <a:r>
              <a:rPr lang="en-US" sz="2800" b="1" i="1" dirty="0">
                <a:solidFill>
                  <a:srgbClr val="7030A0"/>
                </a:solidFill>
              </a:rPr>
              <a:t> </a:t>
            </a:r>
            <a:r>
              <a:rPr lang="en-US" sz="2800" b="1" i="1" dirty="0" smtClean="0">
                <a:solidFill>
                  <a:srgbClr val="7030A0"/>
                </a:solidFill>
              </a:rPr>
              <a:t> </a:t>
            </a:r>
            <a:r>
              <a:rPr lang="en-US" sz="2800" b="1" i="1" dirty="0">
                <a:solidFill>
                  <a:srgbClr val="7030A0"/>
                </a:solidFill>
              </a:rPr>
              <a:t>                   </a:t>
            </a:r>
            <a:endParaRPr lang="en-US" sz="2800" b="1" i="1" dirty="0" smtClean="0">
              <a:solidFill>
                <a:srgbClr val="7030A0"/>
              </a:solidFill>
            </a:endParaRPr>
          </a:p>
          <a:p>
            <a:r>
              <a:rPr lang="en-US" sz="2000" b="1" i="1" dirty="0" smtClean="0">
                <a:solidFill>
                  <a:srgbClr val="7030A0"/>
                </a:solidFill>
              </a:rPr>
              <a:t>CKCSC </a:t>
            </a:r>
            <a:r>
              <a:rPr lang="en-US" sz="2000" b="1" i="1" dirty="0">
                <a:solidFill>
                  <a:srgbClr val="7030A0"/>
                </a:solidFill>
              </a:rPr>
              <a:t>Of Southern New England </a:t>
            </a:r>
            <a:r>
              <a:rPr lang="en-US" sz="2000" b="1" i="1" dirty="0" smtClean="0">
                <a:solidFill>
                  <a:srgbClr val="7030A0"/>
                </a:solidFill>
              </a:rPr>
              <a:t>Under </a:t>
            </a:r>
            <a:r>
              <a:rPr lang="en-US" sz="2000" b="1" i="1" dirty="0">
                <a:solidFill>
                  <a:srgbClr val="7030A0"/>
                </a:solidFill>
              </a:rPr>
              <a:t>Judge Lamont Yoder, USA  </a:t>
            </a:r>
            <a:endParaRPr lang="en-US" sz="2000" b="1" i="1" dirty="0" smtClean="0">
              <a:solidFill>
                <a:srgbClr val="7030A0"/>
              </a:solidFill>
            </a:endParaRPr>
          </a:p>
          <a:p>
            <a:r>
              <a:rPr lang="en-US" sz="2800" b="1" i="1" dirty="0">
                <a:solidFill>
                  <a:srgbClr val="7030A0"/>
                </a:solidFill>
              </a:rPr>
              <a:t/>
            </a:r>
            <a:br>
              <a:rPr lang="en-US" sz="2800" b="1" i="1" dirty="0">
                <a:solidFill>
                  <a:srgbClr val="7030A0"/>
                </a:solidFill>
              </a:rPr>
            </a:br>
            <a:r>
              <a:rPr lang="en-US" sz="2800" b="1" i="1" dirty="0">
                <a:solidFill>
                  <a:srgbClr val="7030A0"/>
                </a:solidFill>
              </a:rPr>
              <a:t>Reserve Winners Bitch   </a:t>
            </a:r>
            <a:r>
              <a:rPr lang="en-US" sz="2800" b="1" i="1" dirty="0" smtClean="0">
                <a:solidFill>
                  <a:srgbClr val="7030A0"/>
                </a:solidFill>
              </a:rPr>
              <a:t>        10/17/2015 </a:t>
            </a:r>
          </a:p>
          <a:p>
            <a:r>
              <a:rPr lang="en-US" sz="2000" b="1" i="1" dirty="0" smtClean="0">
                <a:solidFill>
                  <a:srgbClr val="7030A0"/>
                </a:solidFill>
              </a:rPr>
              <a:t>CKCSC Of Southern New England Under Judge </a:t>
            </a:r>
            <a:r>
              <a:rPr lang="en-US" sz="2000" b="1" i="1" dirty="0">
                <a:solidFill>
                  <a:srgbClr val="7030A0"/>
                </a:solidFill>
              </a:rPr>
              <a:t>Mme. Sylvie </a:t>
            </a:r>
            <a:r>
              <a:rPr lang="en-US" sz="2000" b="1" i="1" dirty="0" err="1">
                <a:solidFill>
                  <a:srgbClr val="7030A0"/>
                </a:solidFill>
              </a:rPr>
              <a:t>Desserne</a:t>
            </a:r>
            <a:r>
              <a:rPr lang="en-US" sz="2000" b="1" i="1" dirty="0" smtClean="0">
                <a:solidFill>
                  <a:srgbClr val="7030A0"/>
                </a:solidFill>
              </a:rPr>
              <a:t>, FR </a:t>
            </a:r>
            <a:r>
              <a:rPr lang="en-US" sz="2800" b="1" i="1" dirty="0" smtClean="0">
                <a:solidFill>
                  <a:srgbClr val="7030A0"/>
                </a:solidFill>
              </a:rPr>
              <a:t/>
            </a:r>
            <a:br>
              <a:rPr lang="en-US" sz="2800" b="1" i="1" dirty="0" smtClean="0">
                <a:solidFill>
                  <a:srgbClr val="7030A0"/>
                </a:solidFill>
              </a:rPr>
            </a:br>
            <a:r>
              <a:rPr lang="en-US" dirty="0" smtClean="0">
                <a:solidFill>
                  <a:schemeClr val="tx2"/>
                </a:solidFill>
              </a:rPr>
              <a:t/>
            </a:r>
            <a:br>
              <a:rPr lang="en-US" dirty="0" smtClean="0">
                <a:solidFill>
                  <a:schemeClr val="tx2"/>
                </a:solidFill>
              </a:rPr>
            </a:br>
            <a:endParaRPr lang="en-US" dirty="0"/>
          </a:p>
        </p:txBody>
      </p:sp>
    </p:spTree>
    <p:extLst>
      <p:ext uri="{BB962C8B-B14F-4D97-AF65-F5344CB8AC3E}">
        <p14:creationId xmlns:p14="http://schemas.microsoft.com/office/powerpoint/2010/main" val="129437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10591800" cy="4739759"/>
          </a:xfrm>
          <a:prstGeom prst="rect">
            <a:avLst/>
          </a:prstGeom>
        </p:spPr>
        <p:txBody>
          <a:bodyPr wrap="square">
            <a:spAutoFit/>
          </a:bodyPr>
          <a:lstStyle/>
          <a:p>
            <a:r>
              <a:rPr lang="en-US" sz="2800" b="1" i="1" dirty="0">
                <a:solidFill>
                  <a:srgbClr val="7030A0"/>
                </a:solidFill>
              </a:rPr>
              <a:t>Reserve Winners Bitch       </a:t>
            </a:r>
            <a:r>
              <a:rPr lang="en-US" sz="2800" b="1" i="1" dirty="0" smtClean="0">
                <a:solidFill>
                  <a:srgbClr val="7030A0"/>
                </a:solidFill>
              </a:rPr>
              <a:t>           10/10/2015 </a:t>
            </a:r>
            <a:r>
              <a:rPr lang="en-US" sz="2800" b="1" i="1" dirty="0">
                <a:solidFill>
                  <a:srgbClr val="7030A0"/>
                </a:solidFill>
              </a:rPr>
              <a:t>       </a:t>
            </a:r>
            <a:r>
              <a:rPr lang="en-US" sz="2800" b="1" i="1" dirty="0" smtClean="0">
                <a:solidFill>
                  <a:srgbClr val="7030A0"/>
                </a:solidFill>
              </a:rPr>
              <a:t>                </a:t>
            </a:r>
          </a:p>
          <a:p>
            <a:r>
              <a:rPr lang="en-US" sz="2000" b="1" i="1" dirty="0" smtClean="0">
                <a:solidFill>
                  <a:srgbClr val="7030A0"/>
                </a:solidFill>
              </a:rPr>
              <a:t>CKCSC</a:t>
            </a:r>
            <a:r>
              <a:rPr lang="en-US" sz="2000" b="1" i="1" dirty="0">
                <a:solidFill>
                  <a:srgbClr val="7030A0"/>
                </a:solidFill>
              </a:rPr>
              <a:t>-USA</a:t>
            </a:r>
            <a:r>
              <a:rPr lang="en-US" sz="2000" b="1" i="1" dirty="0" smtClean="0">
                <a:solidFill>
                  <a:srgbClr val="7030A0"/>
                </a:solidFill>
              </a:rPr>
              <a:t> National, Sacramento, CA Under </a:t>
            </a:r>
            <a:r>
              <a:rPr lang="en-US" sz="2000" b="1" i="1" dirty="0">
                <a:solidFill>
                  <a:srgbClr val="7030A0"/>
                </a:solidFill>
              </a:rPr>
              <a:t>Judge </a:t>
            </a:r>
            <a:r>
              <a:rPr lang="en-US" sz="2000" b="1" i="1" dirty="0" smtClean="0">
                <a:solidFill>
                  <a:srgbClr val="7030A0"/>
                </a:solidFill>
              </a:rPr>
              <a:t>Veronica </a:t>
            </a:r>
            <a:r>
              <a:rPr lang="en-US" sz="2000" b="1" i="1" dirty="0">
                <a:solidFill>
                  <a:srgbClr val="7030A0"/>
                </a:solidFill>
              </a:rPr>
              <a:t>Hull, UK </a:t>
            </a:r>
            <a:r>
              <a:rPr lang="en-US" sz="2800" b="1" i="1" dirty="0">
                <a:solidFill>
                  <a:srgbClr val="7030A0"/>
                </a:solidFill>
              </a:rPr>
              <a:t>    </a:t>
            </a:r>
            <a:endParaRPr lang="en-US" sz="2800" b="1" i="1" dirty="0" smtClean="0">
              <a:solidFill>
                <a:srgbClr val="7030A0"/>
              </a:solidFill>
            </a:endParaRPr>
          </a:p>
          <a:p>
            <a:r>
              <a:rPr lang="en-US" sz="2800" b="1" i="1" dirty="0">
                <a:solidFill>
                  <a:srgbClr val="7030A0"/>
                </a:solidFill>
              </a:rPr>
              <a:t>                     </a:t>
            </a:r>
            <a:br>
              <a:rPr lang="en-US" sz="2800" b="1" i="1" dirty="0">
                <a:solidFill>
                  <a:srgbClr val="7030A0"/>
                </a:solidFill>
              </a:rPr>
            </a:br>
            <a:r>
              <a:rPr lang="en-US" sz="2800" b="1" i="1" dirty="0">
                <a:solidFill>
                  <a:srgbClr val="7030A0"/>
                </a:solidFill>
              </a:rPr>
              <a:t>Best of Winners               </a:t>
            </a:r>
            <a:r>
              <a:rPr lang="en-US" sz="2800" b="1" i="1" dirty="0" smtClean="0">
                <a:solidFill>
                  <a:srgbClr val="7030A0"/>
                </a:solidFill>
              </a:rPr>
              <a:t>               09/05/2015                                 </a:t>
            </a:r>
            <a:r>
              <a:rPr lang="en-US" sz="2800" b="1" i="1" dirty="0">
                <a:solidFill>
                  <a:srgbClr val="7030A0"/>
                </a:solidFill>
              </a:rPr>
              <a:t>     </a:t>
            </a:r>
            <a:endParaRPr lang="en-US" sz="2800" b="1" i="1" dirty="0" smtClean="0">
              <a:solidFill>
                <a:srgbClr val="7030A0"/>
              </a:solidFill>
            </a:endParaRPr>
          </a:p>
          <a:p>
            <a:r>
              <a:rPr lang="en-US" sz="2000" b="1" i="1" dirty="0" smtClean="0">
                <a:solidFill>
                  <a:srgbClr val="7030A0"/>
                </a:solidFill>
              </a:rPr>
              <a:t>Somerset </a:t>
            </a:r>
            <a:r>
              <a:rPr lang="en-US" sz="2000" b="1" i="1" dirty="0">
                <a:solidFill>
                  <a:srgbClr val="7030A0"/>
                </a:solidFill>
              </a:rPr>
              <a:t>Hills KC </a:t>
            </a:r>
            <a:r>
              <a:rPr lang="en-US" sz="2000" b="1" i="1" dirty="0" smtClean="0">
                <a:solidFill>
                  <a:srgbClr val="7030A0"/>
                </a:solidFill>
              </a:rPr>
              <a:t>Under </a:t>
            </a:r>
            <a:r>
              <a:rPr lang="en-US" sz="2000" b="1" i="1" dirty="0">
                <a:solidFill>
                  <a:srgbClr val="7030A0"/>
                </a:solidFill>
              </a:rPr>
              <a:t>Judge</a:t>
            </a:r>
            <a:r>
              <a:rPr lang="en-US" sz="2000" b="1" i="1" dirty="0" smtClean="0">
                <a:solidFill>
                  <a:srgbClr val="7030A0"/>
                </a:solidFill>
              </a:rPr>
              <a:t> David </a:t>
            </a:r>
            <a:r>
              <a:rPr lang="en-US" sz="2000" b="1" i="1" dirty="0">
                <a:solidFill>
                  <a:srgbClr val="7030A0"/>
                </a:solidFill>
              </a:rPr>
              <a:t>Kirkland, USA   </a:t>
            </a:r>
            <a:endParaRPr lang="en-US" sz="2000" b="1" i="1" dirty="0" smtClean="0">
              <a:solidFill>
                <a:srgbClr val="7030A0"/>
              </a:solidFill>
            </a:endParaRPr>
          </a:p>
          <a:p>
            <a:r>
              <a:rPr lang="en-US" sz="2000" b="1" i="1" dirty="0">
                <a:solidFill>
                  <a:srgbClr val="7030A0"/>
                </a:solidFill>
              </a:rPr>
              <a:t>     </a:t>
            </a:r>
            <a:r>
              <a:rPr lang="en-US" sz="2800" b="1" i="1" dirty="0">
                <a:solidFill>
                  <a:srgbClr val="7030A0"/>
                </a:solidFill>
              </a:rPr>
              <a:t>                     </a:t>
            </a:r>
            <a:br>
              <a:rPr lang="en-US" sz="2800" b="1" i="1" dirty="0">
                <a:solidFill>
                  <a:srgbClr val="7030A0"/>
                </a:solidFill>
              </a:rPr>
            </a:br>
            <a:r>
              <a:rPr lang="en-US" sz="2800" b="1" i="1" dirty="0">
                <a:solidFill>
                  <a:srgbClr val="7030A0"/>
                </a:solidFill>
              </a:rPr>
              <a:t>Reserve Best in Show &amp; Winners Bitch    </a:t>
            </a:r>
            <a:r>
              <a:rPr lang="en-US" sz="2800" b="1" i="1" dirty="0" smtClean="0">
                <a:solidFill>
                  <a:srgbClr val="7030A0"/>
                </a:solidFill>
              </a:rPr>
              <a:t>08/21/2015</a:t>
            </a:r>
          </a:p>
          <a:p>
            <a:r>
              <a:rPr lang="en-US" sz="2000" b="1" i="1" dirty="0">
                <a:solidFill>
                  <a:srgbClr val="7030A0"/>
                </a:solidFill>
              </a:rPr>
              <a:t>CKCSC-USA </a:t>
            </a:r>
            <a:r>
              <a:rPr lang="en-US" sz="2000" b="1" i="1" dirty="0" smtClean="0">
                <a:solidFill>
                  <a:srgbClr val="7030A0"/>
                </a:solidFill>
              </a:rPr>
              <a:t>CNE, Sturbridge, MA Under Judge Andreas </a:t>
            </a:r>
            <a:r>
              <a:rPr lang="en-US" sz="2000" b="1" i="1" dirty="0" err="1" smtClean="0">
                <a:solidFill>
                  <a:srgbClr val="7030A0"/>
                </a:solidFill>
              </a:rPr>
              <a:t>Schemel</a:t>
            </a:r>
            <a:r>
              <a:rPr lang="en-US" sz="2000" b="1" i="1" dirty="0" smtClean="0">
                <a:solidFill>
                  <a:srgbClr val="7030A0"/>
                </a:solidFill>
              </a:rPr>
              <a:t>, UK </a:t>
            </a:r>
            <a:r>
              <a:rPr lang="en-US" sz="2000" b="1" i="1" dirty="0">
                <a:solidFill>
                  <a:srgbClr val="7030A0"/>
                </a:solidFill>
              </a:rPr>
              <a:t>  </a:t>
            </a:r>
            <a:endParaRPr lang="en-US" sz="2000" b="1" i="1" dirty="0" smtClean="0">
              <a:solidFill>
                <a:srgbClr val="7030A0"/>
              </a:solidFill>
            </a:endParaRPr>
          </a:p>
          <a:p>
            <a:r>
              <a:rPr lang="en-US" sz="2000" b="1" i="1" dirty="0" smtClean="0">
                <a:solidFill>
                  <a:srgbClr val="7030A0"/>
                </a:solidFill>
              </a:rPr>
              <a:t>   </a:t>
            </a:r>
            <a:r>
              <a:rPr lang="en-US" sz="2800" b="1" i="1" dirty="0" smtClean="0">
                <a:solidFill>
                  <a:srgbClr val="7030A0"/>
                </a:solidFill>
              </a:rPr>
              <a:t>                                             </a:t>
            </a:r>
          </a:p>
          <a:p>
            <a:r>
              <a:rPr lang="en-US" sz="2800" b="1" i="1" dirty="0" smtClean="0">
                <a:solidFill>
                  <a:srgbClr val="7030A0"/>
                </a:solidFill>
              </a:rPr>
              <a:t>Best </a:t>
            </a:r>
            <a:r>
              <a:rPr lang="en-US" sz="2800" b="1" i="1" dirty="0">
                <a:solidFill>
                  <a:srgbClr val="7030A0"/>
                </a:solidFill>
              </a:rPr>
              <a:t>in Sweeps      </a:t>
            </a:r>
            <a:r>
              <a:rPr lang="en-US" sz="2800" b="1" i="1" dirty="0" smtClean="0">
                <a:solidFill>
                  <a:srgbClr val="7030A0"/>
                </a:solidFill>
              </a:rPr>
              <a:t>                          08/07/2015 </a:t>
            </a:r>
            <a:r>
              <a:rPr lang="en-US" sz="2800" b="1" i="1" dirty="0">
                <a:solidFill>
                  <a:srgbClr val="7030A0"/>
                </a:solidFill>
              </a:rPr>
              <a:t> </a:t>
            </a:r>
            <a:endParaRPr lang="en-US" sz="2800" b="1" i="1" dirty="0" smtClean="0">
              <a:solidFill>
                <a:srgbClr val="7030A0"/>
              </a:solidFill>
            </a:endParaRPr>
          </a:p>
          <a:p>
            <a:r>
              <a:rPr lang="en-US" sz="2000" b="1" i="1" dirty="0">
                <a:solidFill>
                  <a:srgbClr val="7030A0"/>
                </a:solidFill>
              </a:rPr>
              <a:t>CKCSC Of Northeastern New York </a:t>
            </a:r>
            <a:r>
              <a:rPr lang="en-US" sz="2000" b="1" i="1" dirty="0" smtClean="0">
                <a:solidFill>
                  <a:srgbClr val="7030A0"/>
                </a:solidFill>
              </a:rPr>
              <a:t>Under </a:t>
            </a:r>
            <a:r>
              <a:rPr lang="en-US" sz="2000" b="1" i="1" dirty="0">
                <a:solidFill>
                  <a:srgbClr val="7030A0"/>
                </a:solidFill>
              </a:rPr>
              <a:t>Judge David Frei</a:t>
            </a:r>
            <a:r>
              <a:rPr lang="en-US" sz="2000" b="1" i="1" dirty="0" smtClean="0">
                <a:solidFill>
                  <a:srgbClr val="7030A0"/>
                </a:solidFill>
              </a:rPr>
              <a:t>, </a:t>
            </a:r>
            <a:r>
              <a:rPr lang="en-US" sz="2000" b="1" i="1" dirty="0">
                <a:solidFill>
                  <a:srgbClr val="7030A0"/>
                </a:solidFill>
              </a:rPr>
              <a:t>USA</a:t>
            </a:r>
            <a:r>
              <a:rPr lang="en-US" b="1" i="1" dirty="0">
                <a:solidFill>
                  <a:srgbClr val="7030A0"/>
                </a:solidFill>
              </a:rPr>
              <a:t/>
            </a:r>
            <a:br>
              <a:rPr lang="en-US" b="1" i="1" dirty="0">
                <a:solidFill>
                  <a:srgbClr val="7030A0"/>
                </a:solidFill>
              </a:rPr>
            </a:br>
            <a:r>
              <a:rPr lang="en-US" dirty="0">
                <a:solidFill>
                  <a:schemeClr val="tx2"/>
                </a:solidFill>
              </a:rPr>
              <a:t>   </a:t>
            </a:r>
            <a:endParaRPr lang="en-US" dirty="0"/>
          </a:p>
        </p:txBody>
      </p:sp>
    </p:spTree>
    <p:extLst>
      <p:ext uri="{BB962C8B-B14F-4D97-AF65-F5344CB8AC3E}">
        <p14:creationId xmlns:p14="http://schemas.microsoft.com/office/powerpoint/2010/main" val="324099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219200"/>
            <a:ext cx="10515600" cy="5369957"/>
          </a:xfrm>
          <a:prstGeom prst="rect">
            <a:avLst/>
          </a:prstGeom>
          <a:noFill/>
        </p:spPr>
        <p:txBody>
          <a:bodyPr wrap="square" rtlCol="0">
            <a:spAutoFit/>
          </a:bodyPr>
          <a:lstStyle/>
          <a:p>
            <a:r>
              <a:rPr lang="en-US" sz="2800" b="1" i="1" dirty="0">
                <a:solidFill>
                  <a:srgbClr val="7030A0"/>
                </a:solidFill>
              </a:rPr>
              <a:t>Reserve Winners Bitch   </a:t>
            </a:r>
            <a:r>
              <a:rPr lang="en-US" sz="2800" b="1" i="1" dirty="0" smtClean="0">
                <a:solidFill>
                  <a:srgbClr val="7030A0"/>
                </a:solidFill>
              </a:rPr>
              <a:t>              04/12/2015</a:t>
            </a:r>
            <a:r>
              <a:rPr lang="en-US" sz="2800" b="1" i="1" dirty="0">
                <a:solidFill>
                  <a:srgbClr val="7030A0"/>
                </a:solidFill>
              </a:rPr>
              <a:t>     </a:t>
            </a:r>
            <a:endParaRPr lang="en-US" sz="2800" b="1" i="1" dirty="0" smtClean="0">
              <a:solidFill>
                <a:srgbClr val="7030A0"/>
              </a:solidFill>
            </a:endParaRPr>
          </a:p>
          <a:p>
            <a:r>
              <a:rPr lang="en-US" sz="2000" b="1" i="1" dirty="0">
                <a:solidFill>
                  <a:srgbClr val="7030A0"/>
                </a:solidFill>
              </a:rPr>
              <a:t>CKCSC-USA CMW, Chicago, Illinois </a:t>
            </a:r>
            <a:r>
              <a:rPr lang="en-US" sz="2000" b="1" i="1" dirty="0" smtClean="0">
                <a:solidFill>
                  <a:srgbClr val="7030A0"/>
                </a:solidFill>
              </a:rPr>
              <a:t>Under </a:t>
            </a:r>
            <a:r>
              <a:rPr lang="en-US" sz="2000" b="1" i="1" dirty="0">
                <a:solidFill>
                  <a:srgbClr val="7030A0"/>
                </a:solidFill>
              </a:rPr>
              <a:t>Judge Pat Lander</a:t>
            </a:r>
            <a:r>
              <a:rPr lang="en-US" sz="2000" b="1" i="1" dirty="0" smtClean="0">
                <a:solidFill>
                  <a:srgbClr val="7030A0"/>
                </a:solidFill>
              </a:rPr>
              <a:t>, </a:t>
            </a:r>
            <a:r>
              <a:rPr lang="en-US" sz="2000" b="1" i="1" dirty="0">
                <a:solidFill>
                  <a:srgbClr val="7030A0"/>
                </a:solidFill>
              </a:rPr>
              <a:t>USA</a:t>
            </a:r>
            <a:r>
              <a:rPr lang="en-US" sz="2800" b="1" i="1" dirty="0">
                <a:solidFill>
                  <a:srgbClr val="7030A0"/>
                </a:solidFill>
              </a:rPr>
              <a:t/>
            </a:r>
            <a:br>
              <a:rPr lang="en-US" sz="2800" b="1" i="1" dirty="0">
                <a:solidFill>
                  <a:srgbClr val="7030A0"/>
                </a:solidFill>
              </a:rPr>
            </a:br>
            <a:r>
              <a:rPr lang="en-US" sz="2800" b="1" i="1" dirty="0">
                <a:solidFill>
                  <a:srgbClr val="7030A0"/>
                </a:solidFill>
              </a:rPr>
              <a:t>                                   </a:t>
            </a:r>
            <a:endParaRPr lang="en-US" sz="2800" b="1" i="1" dirty="0" smtClean="0">
              <a:solidFill>
                <a:srgbClr val="7030A0"/>
              </a:solidFill>
            </a:endParaRPr>
          </a:p>
          <a:p>
            <a:r>
              <a:rPr lang="en-US" sz="2800" b="1" i="1" dirty="0" smtClean="0">
                <a:solidFill>
                  <a:srgbClr val="7030A0"/>
                </a:solidFill>
              </a:rPr>
              <a:t>Award </a:t>
            </a:r>
            <a:r>
              <a:rPr lang="en-US" sz="2800" b="1" i="1" dirty="0">
                <a:solidFill>
                  <a:srgbClr val="7030A0"/>
                </a:solidFill>
              </a:rPr>
              <a:t>of Merit             </a:t>
            </a:r>
            <a:r>
              <a:rPr lang="en-US" sz="2800" b="1" i="1" dirty="0" smtClean="0">
                <a:solidFill>
                  <a:srgbClr val="7030A0"/>
                </a:solidFill>
              </a:rPr>
              <a:t>                04/11/2015</a:t>
            </a:r>
            <a:r>
              <a:rPr lang="en-US" sz="2800" b="1" i="1" dirty="0">
                <a:solidFill>
                  <a:srgbClr val="7030A0"/>
                </a:solidFill>
              </a:rPr>
              <a:t>         </a:t>
            </a:r>
            <a:endParaRPr lang="en-US" sz="2800" b="1" i="1" dirty="0" smtClean="0">
              <a:solidFill>
                <a:srgbClr val="7030A0"/>
              </a:solidFill>
            </a:endParaRPr>
          </a:p>
          <a:p>
            <a:r>
              <a:rPr lang="en-US" sz="2000" b="1" i="1" dirty="0">
                <a:solidFill>
                  <a:srgbClr val="7030A0"/>
                </a:solidFill>
              </a:rPr>
              <a:t>CKCSC-USA CMW, Chicago, Illinois </a:t>
            </a:r>
            <a:r>
              <a:rPr lang="en-US" sz="2000" b="1" i="1" dirty="0" smtClean="0">
                <a:solidFill>
                  <a:srgbClr val="7030A0"/>
                </a:solidFill>
              </a:rPr>
              <a:t>Under </a:t>
            </a:r>
            <a:r>
              <a:rPr lang="en-US" sz="2000" b="1" i="1" dirty="0">
                <a:solidFill>
                  <a:srgbClr val="7030A0"/>
                </a:solidFill>
              </a:rPr>
              <a:t>Judge Vanessa Weber</a:t>
            </a:r>
            <a:r>
              <a:rPr lang="en-US" sz="2000" b="1" i="1" dirty="0" smtClean="0">
                <a:solidFill>
                  <a:srgbClr val="7030A0"/>
                </a:solidFill>
              </a:rPr>
              <a:t>, </a:t>
            </a:r>
            <a:r>
              <a:rPr lang="en-US" sz="2000" b="1" i="1" dirty="0">
                <a:solidFill>
                  <a:srgbClr val="7030A0"/>
                </a:solidFill>
              </a:rPr>
              <a:t>USA</a:t>
            </a:r>
            <a:r>
              <a:rPr lang="en-US" sz="2800" b="1" i="1" dirty="0">
                <a:solidFill>
                  <a:srgbClr val="7030A0"/>
                </a:solidFill>
              </a:rPr>
              <a:t/>
            </a:r>
            <a:br>
              <a:rPr lang="en-US" sz="2800" b="1" i="1" dirty="0">
                <a:solidFill>
                  <a:srgbClr val="7030A0"/>
                </a:solidFill>
              </a:rPr>
            </a:br>
            <a:r>
              <a:rPr lang="en-US" sz="2800" b="1" i="1" dirty="0">
                <a:solidFill>
                  <a:srgbClr val="7030A0"/>
                </a:solidFill>
              </a:rPr>
              <a:t>                        </a:t>
            </a:r>
            <a:endParaRPr lang="en-US" sz="2800" b="1" i="1" dirty="0" smtClean="0">
              <a:solidFill>
                <a:srgbClr val="7030A0"/>
              </a:solidFill>
            </a:endParaRPr>
          </a:p>
          <a:p>
            <a:r>
              <a:rPr lang="en-US" sz="2800" b="1" i="1" dirty="0" smtClean="0">
                <a:solidFill>
                  <a:srgbClr val="7030A0"/>
                </a:solidFill>
              </a:rPr>
              <a:t>Reserve </a:t>
            </a:r>
            <a:r>
              <a:rPr lang="en-US" sz="2800" b="1" i="1" dirty="0">
                <a:solidFill>
                  <a:srgbClr val="7030A0"/>
                </a:solidFill>
              </a:rPr>
              <a:t>Winners Bitch                </a:t>
            </a:r>
            <a:r>
              <a:rPr lang="en-US" sz="2800" b="1" i="1" dirty="0" smtClean="0">
                <a:solidFill>
                  <a:srgbClr val="7030A0"/>
                </a:solidFill>
              </a:rPr>
              <a:t>04/10/2015</a:t>
            </a:r>
            <a:r>
              <a:rPr lang="en-US" sz="2800" b="1" i="1" dirty="0">
                <a:solidFill>
                  <a:srgbClr val="7030A0"/>
                </a:solidFill>
              </a:rPr>
              <a:t>      </a:t>
            </a:r>
            <a:endParaRPr lang="en-US" sz="2800" b="1" i="1" dirty="0" smtClean="0">
              <a:solidFill>
                <a:srgbClr val="7030A0"/>
              </a:solidFill>
            </a:endParaRPr>
          </a:p>
          <a:p>
            <a:r>
              <a:rPr lang="en-US" sz="2000" b="1" i="1" dirty="0">
                <a:solidFill>
                  <a:srgbClr val="7030A0"/>
                </a:solidFill>
              </a:rPr>
              <a:t>CKCSC-USA CMW, Chicago, Illinois </a:t>
            </a:r>
            <a:r>
              <a:rPr lang="en-US" sz="2000" b="1" i="1" dirty="0" smtClean="0">
                <a:solidFill>
                  <a:srgbClr val="7030A0"/>
                </a:solidFill>
              </a:rPr>
              <a:t>Under </a:t>
            </a:r>
            <a:r>
              <a:rPr lang="en-US" sz="2000" b="1" i="1" dirty="0">
                <a:solidFill>
                  <a:srgbClr val="7030A0"/>
                </a:solidFill>
              </a:rPr>
              <a:t>Judge Pam </a:t>
            </a:r>
            <a:r>
              <a:rPr lang="en-US" sz="2000" b="1" i="1" dirty="0" smtClean="0">
                <a:solidFill>
                  <a:srgbClr val="7030A0"/>
                </a:solidFill>
              </a:rPr>
              <a:t>Jarrett, UK</a:t>
            </a:r>
            <a:r>
              <a:rPr lang="en-US" sz="2800" b="1" i="1" dirty="0" smtClean="0">
                <a:solidFill>
                  <a:srgbClr val="7030A0"/>
                </a:solidFill>
              </a:rPr>
              <a:t> </a:t>
            </a:r>
            <a:r>
              <a:rPr lang="en-US" sz="2800" b="1" i="1" dirty="0">
                <a:solidFill>
                  <a:srgbClr val="7030A0"/>
                </a:solidFill>
              </a:rPr>
              <a:t>                          </a:t>
            </a:r>
            <a:endParaRPr lang="en-US" sz="2800" b="1" i="1" dirty="0" smtClean="0">
              <a:solidFill>
                <a:srgbClr val="7030A0"/>
              </a:solidFill>
            </a:endParaRPr>
          </a:p>
          <a:p>
            <a:r>
              <a:rPr lang="en-US" sz="2800" b="1" i="1" dirty="0">
                <a:solidFill>
                  <a:srgbClr val="7030A0"/>
                </a:solidFill>
              </a:rPr>
              <a:t>               </a:t>
            </a:r>
          </a:p>
          <a:p>
            <a:r>
              <a:rPr lang="en-US" sz="2800" b="1" i="1" dirty="0">
                <a:solidFill>
                  <a:srgbClr val="7030A0"/>
                </a:solidFill>
              </a:rPr>
              <a:t>Best in Sweeps</a:t>
            </a:r>
            <a:r>
              <a:rPr lang="en-US" sz="2800" b="1" i="1" dirty="0" smtClean="0">
                <a:solidFill>
                  <a:srgbClr val="7030A0"/>
                </a:solidFill>
              </a:rPr>
              <a:t>                             04/09/2015</a:t>
            </a:r>
            <a:r>
              <a:rPr lang="en-US" sz="2800" b="1" i="1" dirty="0">
                <a:solidFill>
                  <a:srgbClr val="7030A0"/>
                </a:solidFill>
              </a:rPr>
              <a:t/>
            </a:r>
            <a:br>
              <a:rPr lang="en-US" sz="2800" b="1" i="1" dirty="0">
                <a:solidFill>
                  <a:srgbClr val="7030A0"/>
                </a:solidFill>
              </a:rPr>
            </a:br>
            <a:r>
              <a:rPr lang="en-US" sz="2000" b="1" i="1" dirty="0">
                <a:solidFill>
                  <a:srgbClr val="7030A0"/>
                </a:solidFill>
              </a:rPr>
              <a:t>CKCSC-USA CMW, Chicago, Illinois </a:t>
            </a:r>
            <a:r>
              <a:rPr lang="en-US" sz="2000" b="1" i="1" dirty="0" smtClean="0">
                <a:solidFill>
                  <a:srgbClr val="7030A0"/>
                </a:solidFill>
              </a:rPr>
              <a:t>Under </a:t>
            </a:r>
            <a:r>
              <a:rPr lang="en-US" sz="2000" b="1" i="1" dirty="0">
                <a:solidFill>
                  <a:srgbClr val="7030A0"/>
                </a:solidFill>
              </a:rPr>
              <a:t>Judge Kevin Cline</a:t>
            </a:r>
            <a:r>
              <a:rPr lang="en-US" sz="2000" b="1" i="1" dirty="0" smtClean="0">
                <a:solidFill>
                  <a:srgbClr val="7030A0"/>
                </a:solidFill>
              </a:rPr>
              <a:t>, </a:t>
            </a:r>
            <a:r>
              <a:rPr lang="en-US" sz="2000" b="1" i="1" dirty="0">
                <a:solidFill>
                  <a:srgbClr val="7030A0"/>
                </a:solidFill>
              </a:rPr>
              <a:t>USA</a:t>
            </a:r>
            <a:br>
              <a:rPr lang="en-US" sz="2000" b="1" i="1" dirty="0">
                <a:solidFill>
                  <a:srgbClr val="7030A0"/>
                </a:solidFill>
              </a:rPr>
            </a:br>
            <a:r>
              <a:rPr lang="en-US" b="1" i="1" dirty="0">
                <a:solidFill>
                  <a:srgbClr val="7030A0"/>
                </a:solidFill>
              </a:rPr>
              <a:t/>
            </a:r>
            <a:br>
              <a:rPr lang="en-US" b="1" i="1" dirty="0">
                <a:solidFill>
                  <a:srgbClr val="7030A0"/>
                </a:solidFill>
              </a:rPr>
            </a:br>
            <a:r>
              <a:rPr lang="en-US" dirty="0">
                <a:solidFill>
                  <a:schemeClr val="tx2"/>
                </a:solidFill>
              </a:rPr>
              <a:t/>
            </a:r>
            <a:br>
              <a:rPr lang="en-US" dirty="0">
                <a:solidFill>
                  <a:schemeClr val="tx2"/>
                </a:solidFill>
              </a:rPr>
            </a:br>
            <a:endParaRPr lang="en-US" dirty="0"/>
          </a:p>
        </p:txBody>
      </p:sp>
    </p:spTree>
    <p:extLst>
      <p:ext uri="{BB962C8B-B14F-4D97-AF65-F5344CB8AC3E}">
        <p14:creationId xmlns:p14="http://schemas.microsoft.com/office/powerpoint/2010/main" val="213127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28</Words>
  <Application>Microsoft Office PowerPoint</Application>
  <PresentationFormat>Widescreen</PresentationFormat>
  <Paragraphs>54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Gabriola</vt:lpstr>
      <vt:lpstr>Palatino Linotype</vt:lpstr>
      <vt:lpstr>Watercolor Wedding 16x9</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2018-04-14T00:25:02Z</dcterms:created>
  <dcterms:modified xsi:type="dcterms:W3CDTF">2018-05-09T06:01:53Z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